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80" r:id="rId3"/>
    <p:sldId id="283" r:id="rId4"/>
    <p:sldId id="284" r:id="rId5"/>
    <p:sldId id="276" r:id="rId6"/>
    <p:sldId id="258" r:id="rId7"/>
    <p:sldId id="257" r:id="rId8"/>
    <p:sldId id="260" r:id="rId9"/>
    <p:sldId id="261" r:id="rId10"/>
    <p:sldId id="274" r:id="rId11"/>
    <p:sldId id="279" r:id="rId12"/>
    <p:sldId id="275" r:id="rId13"/>
    <p:sldId id="268" r:id="rId14"/>
    <p:sldId id="281" r:id="rId15"/>
    <p:sldId id="273" r:id="rId16"/>
    <p:sldId id="282" r:id="rId17"/>
    <p:sldId id="269" r:id="rId18"/>
    <p:sldId id="278" r:id="rId19"/>
    <p:sldId id="277" r:id="rId20"/>
    <p:sldId id="270" r:id="rId21"/>
    <p:sldId id="263" r:id="rId22"/>
    <p:sldId id="264" r:id="rId23"/>
    <p:sldId id="267" r:id="rId24"/>
    <p:sldId id="259" r:id="rId25"/>
    <p:sldId id="265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EAE400"/>
    <a:srgbClr val="FF9933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CDED-FCBE-4271-BC60-800BB1348032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E7888-332D-405B-8563-FBA312189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68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E7888-332D-405B-8563-FBA3121891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7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369E0DE-C1B2-4F8B-9200-B15AFE702685}" type="datetimeFigureOut">
              <a:rPr lang="en-US" smtClean="0"/>
              <a:t>10/19/2011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E6CCF23-E016-4044-BEC0-9C25AA24B7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eslanswers.com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534400" cy="5791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en-US" sz="4400" b="1" dirty="0" smtClean="0"/>
              <a:t>Welcome to…. 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en-US" sz="1000" b="1" dirty="0"/>
              <a:t/>
            </a:r>
            <a:br>
              <a:rPr lang="en-US" sz="1000" b="1" dirty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b="1" dirty="0" smtClean="0"/>
              <a:t>Innovative </a:t>
            </a:r>
            <a:r>
              <a:rPr lang="en-US" sz="4000" b="1" dirty="0"/>
              <a:t>Techniques to </a:t>
            </a:r>
            <a:r>
              <a:rPr lang="en-US" sz="4000" b="1" dirty="0" smtClean="0"/>
              <a:t>Clear-Up </a:t>
            </a:r>
            <a:r>
              <a:rPr lang="en-US" sz="4000" b="1" dirty="0"/>
              <a:t>the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Most Common Grammatical Misuses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100" b="1" dirty="0" smtClean="0"/>
              <a:t>“</a:t>
            </a:r>
            <a:r>
              <a:rPr lang="en-US" sz="3100" dirty="0" smtClean="0"/>
              <a:t>Make </a:t>
            </a:r>
            <a:r>
              <a:rPr lang="en-US" sz="3100" dirty="0"/>
              <a:t>abstract grammar concepts more </a:t>
            </a:r>
            <a:r>
              <a:rPr lang="en-US" sz="3100" dirty="0" smtClean="0"/>
              <a:t>concrete. Discover </a:t>
            </a:r>
            <a:r>
              <a:rPr lang="en-US" sz="3100" dirty="0"/>
              <a:t>fun and effective techniques to correct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common </a:t>
            </a:r>
            <a:r>
              <a:rPr lang="en-US" sz="3100" dirty="0"/>
              <a:t>errors</a:t>
            </a:r>
            <a:r>
              <a:rPr lang="en-US" sz="3100" dirty="0" smtClean="0"/>
              <a:t>.”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2200" dirty="0" smtClean="0"/>
              <a:t>By Gelene Strecker-Sayer, NBCT</a:t>
            </a:r>
            <a:br>
              <a:rPr lang="en-US" sz="2200" dirty="0" smtClean="0"/>
            </a:br>
            <a:r>
              <a:rPr lang="en-US" sz="2200" dirty="0" smtClean="0"/>
              <a:t>ESOL Teacher/ELD Specialist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MIDTESOL Conference - October 21 &amp; 22, 2011 - St</a:t>
            </a:r>
            <a:r>
              <a:rPr lang="en-US" sz="2200" dirty="0"/>
              <a:t>. Louis, MO</a:t>
            </a:r>
            <a:br>
              <a:rPr lang="en-US" sz="2200" dirty="0"/>
            </a:br>
            <a:r>
              <a:rPr lang="en-US" sz="2200" dirty="0" smtClean="0"/>
              <a:t>gelene@eslanswers.com</a:t>
            </a:r>
            <a:endParaRPr lang="en-US" sz="2200" dirty="0"/>
          </a:p>
        </p:txBody>
      </p:sp>
      <p:pic>
        <p:nvPicPr>
          <p:cNvPr id="6" name="Picture 5" descr="earth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457200"/>
            <a:ext cx="17409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7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6" y="457200"/>
            <a:ext cx="861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The basis of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STOPS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&amp; 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Provide students with kinesthetic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oral and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visual tool to help recall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how to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use the present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tense accurately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reading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writing and speaking.  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How to: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‘If the noun is </a:t>
            </a:r>
            <a:r>
              <a:rPr lang="en-US" sz="2800" u="sng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ingular, then…</a:t>
            </a:r>
          </a:p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    		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and add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/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/’ (notice the 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sibilant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/</a:t>
            </a:r>
            <a:r>
              <a:rPr lang="en-US" sz="2800" u="sng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/ )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  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to signify ‘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STOP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ping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’.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	The 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flower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grow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 		A 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boy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run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186" y="228600"/>
            <a:ext cx="1533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strecker-sayergelene\AppData\Local\Microsoft\Windows\Temporary Internet Files\Content.IE5\6AVCYHI1\MP9003859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65" y="3962400"/>
            <a:ext cx="68580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5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2827" y="2362200"/>
            <a:ext cx="7675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‘If the noun is plural, then… 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		‘keep on </a:t>
            </a:r>
            <a:r>
              <a:rPr lang="en-US" sz="28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28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’. 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    		</a:t>
            </a:r>
            <a:r>
              <a:rPr lang="en-US" sz="2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to signify ‘continuing/</a:t>
            </a:r>
            <a:r>
              <a:rPr lang="en-US" sz="28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2800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ing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’ 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	The </a:t>
            </a:r>
            <a:r>
              <a:rPr lang="en-US" sz="2800" b="1" u="sng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flowers</a:t>
            </a: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grow.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		</a:t>
            </a:r>
            <a:r>
              <a:rPr lang="en-US" sz="280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u="sng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boys</a:t>
            </a:r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run.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dirty="0">
                <a:latin typeface="Calibri" pitchFamily="34" charset="0"/>
                <a:cs typeface="Calibri" pitchFamily="34" charset="0"/>
              </a:rPr>
              <a:t>**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Special Pronoun ‘I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’ to follow plural rule  “I </a:t>
            </a:r>
            <a:r>
              <a:rPr lang="en-US" sz="28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US" dirty="0">
                <a:latin typeface="Calibri" pitchFamily="34" charset="0"/>
                <a:cs typeface="Calibri" pitchFamily="34" charset="0"/>
              </a:rPr>
              <a:t>**</a:t>
            </a:r>
            <a:endParaRPr lang="en-US" dirty="0"/>
          </a:p>
        </p:txBody>
      </p:sp>
      <p:pic>
        <p:nvPicPr>
          <p:cNvPr id="3" name="Picture 4" descr="C:\Users\strecker-sayergelene\AppData\Local\Microsoft\Windows\Temporary Internet Files\Content.IE5\PRA2ZQEG\MP9003859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46" y="3200400"/>
            <a:ext cx="742406" cy="103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762000"/>
            <a:ext cx="472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The basis of 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STOPS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&amp;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: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3880"/>
            <a:ext cx="1533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468" y="2819400"/>
            <a:ext cx="841071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STOPS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32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 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can be used with various present </a:t>
            </a:r>
          </a:p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tense verbs that  students have difficulty using:</a:t>
            </a:r>
          </a:p>
          <a:p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**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Regular present tense- runs, goes, jumps, hides, plays</a:t>
            </a:r>
          </a:p>
          <a:p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**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Ha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/Have 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	**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‘I’ to follow plural rule  “I </a:t>
            </a:r>
            <a:r>
              <a:rPr lang="en-US" sz="24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**</a:t>
            </a:r>
          </a:p>
          <a:p>
            <a:endParaRPr lang="en-US" sz="8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1" dirty="0">
                <a:latin typeface="Calibri" pitchFamily="34" charset="0"/>
                <a:cs typeface="Calibri" pitchFamily="34" charset="0"/>
              </a:rPr>
              <a:t>/Are - “I am special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”</a:t>
            </a:r>
          </a:p>
          <a:p>
            <a:r>
              <a:rPr lang="en-US" sz="800" b="1" dirty="0" smtClean="0">
                <a:latin typeface="Calibri" pitchFamily="34" charset="0"/>
                <a:cs typeface="Calibri" pitchFamily="34" charset="0"/>
              </a:rPr>
              <a:t>------------------------------------------------------------------------------------------------------------------------------------------------------------------------------------------------------------------------------------------------------------------</a:t>
            </a:r>
            <a:endParaRPr lang="en-US" sz="8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&amp; Past Tense Was/Were - “I was disappointed….”</a:t>
            </a:r>
          </a:p>
          <a:p>
            <a:endParaRPr lang="en-US" sz="8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5811"/>
            <a:ext cx="1533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4469" y="112094"/>
            <a:ext cx="6781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3399"/>
                </a:solidFill>
                <a:latin typeface="Algerian" pitchFamily="82" charset="0"/>
              </a:rPr>
              <a:t>My friend play??</a:t>
            </a:r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                    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					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     </a:t>
            </a:r>
          </a:p>
          <a:p>
            <a:pPr>
              <a:lnSpc>
                <a:spcPct val="8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lgerian" pitchFamily="82" charset="0"/>
              </a:rPr>
              <a:t>	</a:t>
            </a:r>
            <a:r>
              <a:rPr lang="en-US" sz="2800" dirty="0" smtClean="0">
                <a:solidFill>
                  <a:srgbClr val="FF0000"/>
                </a:solidFill>
                <a:latin typeface="Algerian" pitchFamily="82" charset="0"/>
              </a:rPr>
              <a:t>	</a:t>
            </a:r>
            <a:r>
              <a:rPr lang="en-US" sz="2800" dirty="0" smtClean="0">
                <a:solidFill>
                  <a:schemeClr val="folHlink"/>
                </a:solidFill>
                <a:latin typeface="Magneto" pitchFamily="82" charset="0"/>
              </a:rPr>
              <a:t>The cat jump??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           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rgbClr val="FF0000"/>
                </a:solidFill>
                <a:latin typeface="Algerian" pitchFamily="82" charset="0"/>
              </a:rPr>
              <a:t>	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				    </a:t>
            </a:r>
            <a:r>
              <a:rPr lang="en-US" sz="3200" dirty="0" smtClean="0">
                <a:solidFill>
                  <a:srgbClr val="663300"/>
                </a:solidFill>
                <a:latin typeface="Agency FB" pitchFamily="34" charset="0"/>
              </a:rPr>
              <a:t>They </a:t>
            </a:r>
            <a:r>
              <a:rPr lang="en-US" sz="3200" dirty="0">
                <a:solidFill>
                  <a:srgbClr val="663300"/>
                </a:solidFill>
                <a:latin typeface="Agency FB" pitchFamily="34" charset="0"/>
              </a:rPr>
              <a:t>i</a:t>
            </a:r>
            <a:r>
              <a:rPr lang="en-US" sz="3200" dirty="0" smtClean="0">
                <a:solidFill>
                  <a:srgbClr val="663300"/>
                </a:solidFill>
                <a:latin typeface="Agency FB" pitchFamily="34" charset="0"/>
              </a:rPr>
              <a:t>s??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		</a:t>
            </a:r>
            <a:r>
              <a:rPr lang="en-US" sz="105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            </a:t>
            </a:r>
            <a:r>
              <a:rPr lang="en-US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gerian" pitchFamily="82" charset="0"/>
              </a:rPr>
              <a:t>Huh????</a:t>
            </a:r>
            <a:endParaRPr lang="en-US" sz="2400" dirty="0" smtClean="0">
              <a:solidFill>
                <a:schemeClr val="accent2"/>
              </a:solidFill>
              <a:latin typeface="Cooper Black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en-US" sz="2400" dirty="0">
                <a:solidFill>
                  <a:schemeClr val="accent2"/>
                </a:solidFill>
                <a:latin typeface="Cooper Black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oper Black" pitchFamily="18" charset="0"/>
              </a:rPr>
              <a:t>    He have??</a:t>
            </a:r>
            <a:r>
              <a:rPr lang="en-US" sz="2400" dirty="0" smtClean="0"/>
              <a:t>	</a:t>
            </a:r>
            <a:r>
              <a:rPr lang="en-US" dirty="0"/>
              <a:t>	</a:t>
            </a:r>
            <a:r>
              <a:rPr lang="en-US" dirty="0" smtClean="0"/>
              <a:t>   </a:t>
            </a:r>
          </a:p>
          <a:p>
            <a:pPr>
              <a:lnSpc>
                <a:spcPct val="80000"/>
              </a:lnSpc>
              <a:defRPr/>
            </a:pPr>
            <a:r>
              <a:rPr lang="en-US" sz="3200" dirty="0">
                <a:solidFill>
                  <a:srgbClr val="660066"/>
                </a:solidFill>
                <a:latin typeface="Bernard MT Condensed" pitchFamily="18" charset="0"/>
              </a:rPr>
              <a:t>	</a:t>
            </a:r>
            <a:r>
              <a:rPr lang="en-US" sz="3200" dirty="0" smtClean="0">
                <a:solidFill>
                  <a:srgbClr val="660066"/>
                </a:solidFill>
                <a:latin typeface="Bernard MT Condensed" pitchFamily="18" charset="0"/>
              </a:rPr>
              <a:t>			      We was??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349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1"/>
            <a:ext cx="85344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In a group/oral practice: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Shouting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out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“Stop/Go”.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Using hand signals OR student made Stop-Go signs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Reading Practice: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Students read a passage/paragraph to each other and LISTEN for verb tense usage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Students read something they have written to each other and listen for verb tense usage. (both have copy of what is written to check for oral/written errors) </a:t>
            </a:r>
          </a:p>
          <a:p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69966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alibri" pitchFamily="34" charset="0"/>
                <a:cs typeface="Calibri" pitchFamily="34" charset="0"/>
              </a:rPr>
              <a:t>PRESENT TENSE VERB </a:t>
            </a:r>
            <a:r>
              <a:rPr lang="en-US" sz="2800" b="1" u="sng" dirty="0" smtClean="0">
                <a:latin typeface="Calibri" pitchFamily="34" charset="0"/>
                <a:cs typeface="Calibri" pitchFamily="34" charset="0"/>
              </a:rPr>
              <a:t>CONJUGATION</a:t>
            </a:r>
          </a:p>
          <a:p>
            <a:pPr algn="ctr"/>
            <a:r>
              <a:rPr lang="en-US" sz="2800" dirty="0" smtClean="0">
                <a:latin typeface="Calibri" pitchFamily="34" charset="0"/>
                <a:cs typeface="Calibri" pitchFamily="34" charset="0"/>
              </a:rPr>
              <a:t>Activities/Ways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to Incorporate</a:t>
            </a:r>
          </a:p>
        </p:txBody>
      </p:sp>
      <p:pic>
        <p:nvPicPr>
          <p:cNvPr id="1027" name="Picture 3" descr="C:\Users\strecker-sayergelene\AppData\Local\Microsoft\Windows\Temporary Internet Files\Content.IE5\M1AOOB27\MP9004486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599" y="914400"/>
            <a:ext cx="1676402" cy="12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62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0574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In written practice: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Students write and check their writing using red/green pens	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or highlighters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Making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own worksheets include traffic signal &amp;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road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,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drive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mini-Match Box® cars, stopping at the    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‘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intersection’ of ‘Subject’ &amp; ‘Verb’.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In pre-made worksheets or in student writing, 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draw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traffic signal at the beginning of sentences 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</a:t>
            </a:r>
          </a:p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      &amp;  color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light accordingly.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81000" y="685800"/>
            <a:ext cx="61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latin typeface="Calibri" pitchFamily="34" charset="0"/>
                <a:cs typeface="Calibri" pitchFamily="34" charset="0"/>
              </a:rPr>
              <a:t>PRESENT TENSE VERB CONJUGATION</a:t>
            </a:r>
          </a:p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Activities/Ways to Incorporate</a:t>
            </a:r>
          </a:p>
        </p:txBody>
      </p:sp>
      <p:pic>
        <p:nvPicPr>
          <p:cNvPr id="4" name="Picture 3" descr="C:\Users\strecker-sayergelene\AppData\Local\Microsoft\Windows\Temporary Internet Files\Content.IE5\M1AOOB27\MP9004486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31515"/>
            <a:ext cx="1676402" cy="120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02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0480" y="1397675"/>
            <a:ext cx="8839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~~~~~~~~~~~~~~~~~~~~~~~~~~~~~~~~~~~~~~~~~~~~~~~~~~~~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Highlight</a:t>
            </a:r>
            <a:r>
              <a:rPr kumimoji="0" lang="en-US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nouns in Pre-Made Worksheet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My friend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Jack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ha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 dog. 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dog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named Spot.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Jack and </a:t>
            </a:r>
            <a:r>
              <a:rPr kumimoji="0" lang="en-US" sz="2400" b="1" i="0" u="sng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Spot</a:t>
            </a:r>
            <a:r>
              <a:rPr kumimoji="0" lang="en-US" sz="2400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walk everyday.  Sometimes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Jack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keep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Spot at home. </a:t>
            </a:r>
            <a:endParaRPr kumimoji="0" lang="en-US" sz="240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sz="1400" u="sng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9869" y="3046512"/>
            <a:ext cx="8435788" cy="373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~~~~~~~~~~~~~~~~~~~~~~~~~~~~~~~~~~~~~~~~~~~~~~~~~~~~~~~</a:t>
            </a:r>
            <a:endParaRPr lang="en-US" sz="2000" b="1" u="sng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0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Make  Your Own Worksheets w/Traffic </a:t>
            </a:r>
            <a:r>
              <a:rPr lang="en-US" sz="2000" b="1" u="sng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Signal Boxes:</a:t>
            </a:r>
            <a:endParaRPr lang="en-US" sz="2000" b="1" dirty="0"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        eat/eats his lunch at school.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Driving in a sentence</a:t>
            </a:r>
            <a:r>
              <a:rPr kumimoji="0" lang="en-U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1600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-----------------------------------------------------</a:t>
            </a:r>
            <a:r>
              <a:rPr lang="en-US" sz="16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The cats       has/have milk.                  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u="sng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Driving in a sentence</a:t>
            </a:r>
            <a:r>
              <a:rPr lang="en-US" sz="1100" u="sng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1100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en-US" sz="1600" u="sng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----------------------------------------------------</a:t>
            </a:r>
            <a:r>
              <a:rPr lang="en-US" sz="11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544286"/>
            <a:ext cx="4572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45178" y="3810000"/>
            <a:ext cx="4572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676400" y="4916254"/>
            <a:ext cx="4572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589" y="152400"/>
            <a:ext cx="58013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u="sng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Add Traffic Signal Box to the front of Pre-Made Worksheet</a:t>
            </a:r>
            <a:r>
              <a:rPr lang="en-US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    He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_______ (is/are) going to the store.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06" y="1326405"/>
            <a:ext cx="4280034" cy="4406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81" y="1326405"/>
            <a:ext cx="4175519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381000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Add Traffic Signal Box to </a:t>
            </a:r>
            <a:r>
              <a:rPr lang="en-US" sz="2800" b="1" u="sng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Pre-Made </a:t>
            </a:r>
            <a:r>
              <a:rPr lang="en-US" sz="2800" b="1" u="sng" dirty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Worksheet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6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28800" y="50292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EAE4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think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89269" y="5055326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F0EA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thought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3691" y="533400"/>
            <a:ext cx="8534400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en-US" sz="28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IRREGLAR P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AST TENSE ACTIVITY</a:t>
            </a:r>
            <a:endParaRPr lang="en-US" sz="24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think-thought, buy-bought, fight-FIGHTED!!!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r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Irregular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Past Tense Flash Cards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These can be used as a form of student practice as well as a quick &amp; straightforward assessment tool. The cards are grouped by a coding system which makes it easy for teacher and students to see patterns of use and misuse.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42292"/>
            <a:ext cx="929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GREEN</a:t>
            </a:r>
            <a:r>
              <a:rPr lang="en-US" b="1" dirty="0"/>
              <a:t> - verb stays the </a:t>
            </a:r>
            <a:r>
              <a:rPr lang="en-US" b="1" dirty="0" smtClean="0"/>
              <a:t>same: 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dirty="0" smtClean="0">
                <a:solidFill>
                  <a:srgbClr val="00B050"/>
                </a:solidFill>
              </a:rPr>
              <a:t>put/put</a:t>
            </a:r>
            <a:r>
              <a:rPr lang="en-US" dirty="0">
                <a:solidFill>
                  <a:srgbClr val="00B050"/>
                </a:solidFill>
              </a:rPr>
              <a:t>, hurt/hurt, pet/pet, cut/cut</a:t>
            </a:r>
          </a:p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LIGHT GREEN- </a:t>
            </a:r>
            <a:r>
              <a:rPr lang="en-US" b="1" dirty="0"/>
              <a:t>drop mid or ending vowel to make word have short vowel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meet/met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, hide/hid, lead/led</a:t>
            </a: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GRAY</a:t>
            </a:r>
            <a:r>
              <a:rPr lang="en-US" b="1" dirty="0"/>
              <a:t> - verb changes, but not in reliable pattern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pay/paid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, read/read, took/take, fall/fell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b="1" dirty="0"/>
              <a:t> - verb changes to a completely different word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eat/ate</a:t>
            </a:r>
            <a:r>
              <a:rPr lang="en-US" dirty="0">
                <a:solidFill>
                  <a:srgbClr val="FF0000"/>
                </a:solidFill>
              </a:rPr>
              <a:t>, is-are/was-were, go/went</a:t>
            </a:r>
          </a:p>
          <a:p>
            <a:r>
              <a:rPr lang="en-US" b="1" dirty="0">
                <a:solidFill>
                  <a:srgbClr val="7030A0"/>
                </a:solidFill>
              </a:rPr>
              <a:t>PURPLE-</a:t>
            </a:r>
            <a:r>
              <a:rPr lang="en-US" b="1" dirty="0"/>
              <a:t> middle vowel/vowels change to /o/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7030A0"/>
                </a:solidFill>
              </a:rPr>
              <a:t>wake/woke</a:t>
            </a:r>
            <a:r>
              <a:rPr lang="en-US" dirty="0">
                <a:solidFill>
                  <a:srgbClr val="7030A0"/>
                </a:solidFill>
              </a:rPr>
              <a:t>, choose/chose, wear/wore</a:t>
            </a:r>
          </a:p>
          <a:p>
            <a:r>
              <a:rPr lang="en-US" b="1" dirty="0">
                <a:solidFill>
                  <a:srgbClr val="F0EA00"/>
                </a:solidFill>
              </a:rPr>
              <a:t>YELLOW </a:t>
            </a:r>
            <a:r>
              <a:rPr lang="en-US" b="1" dirty="0"/>
              <a:t>- initial consonant/s remain, rest of word changes to /ought/ or /aught/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0EA00"/>
                </a:solidFill>
              </a:rPr>
              <a:t>think/thought</a:t>
            </a:r>
            <a:r>
              <a:rPr lang="en-US" dirty="0">
                <a:solidFill>
                  <a:srgbClr val="F0EA00"/>
                </a:solidFill>
              </a:rPr>
              <a:t>, fight/fought, bring/brought</a:t>
            </a:r>
          </a:p>
          <a:p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b="1" dirty="0"/>
              <a:t> – final /d/ is replaced by /t/ 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70C0"/>
                </a:solidFill>
              </a:rPr>
              <a:t>build/built</a:t>
            </a:r>
            <a:r>
              <a:rPr lang="en-US" dirty="0">
                <a:solidFill>
                  <a:srgbClr val="0070C0"/>
                </a:solidFill>
              </a:rPr>
              <a:t>, bend/bent</a:t>
            </a:r>
          </a:p>
          <a:p>
            <a:r>
              <a:rPr lang="en-US" b="1" dirty="0">
                <a:solidFill>
                  <a:srgbClr val="00B0F0"/>
                </a:solidFill>
              </a:rPr>
              <a:t>LIGHT BLUE-</a:t>
            </a:r>
            <a:r>
              <a:rPr lang="en-US" b="1" dirty="0"/>
              <a:t>/</a:t>
            </a:r>
            <a:r>
              <a:rPr lang="en-US" b="1" dirty="0" err="1"/>
              <a:t>ee</a:t>
            </a:r>
            <a:r>
              <a:rPr lang="en-US" b="1" dirty="0"/>
              <a:t>/ changes to /e/ and add /t/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00B0F0"/>
                </a:solidFill>
              </a:rPr>
              <a:t>sleep/slept</a:t>
            </a:r>
            <a:r>
              <a:rPr lang="en-US" dirty="0">
                <a:solidFill>
                  <a:srgbClr val="00B0F0"/>
                </a:solidFill>
              </a:rPr>
              <a:t>, keep/kept</a:t>
            </a:r>
          </a:p>
          <a:p>
            <a:r>
              <a:rPr lang="en-US" b="1" dirty="0">
                <a:solidFill>
                  <a:srgbClr val="FF66FF"/>
                </a:solidFill>
              </a:rPr>
              <a:t>PINK</a:t>
            </a:r>
            <a:r>
              <a:rPr lang="en-US" b="1" dirty="0"/>
              <a:t> - middle vowel changes to /a/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66FF"/>
                </a:solidFill>
              </a:rPr>
              <a:t>give/gave</a:t>
            </a:r>
            <a:r>
              <a:rPr lang="en-US" dirty="0">
                <a:solidFill>
                  <a:srgbClr val="FF66FF"/>
                </a:solidFill>
              </a:rPr>
              <a:t>, come/came, sing/sang, drink/drank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BROWN</a:t>
            </a:r>
            <a:r>
              <a:rPr lang="en-US" b="1" dirty="0"/>
              <a:t> retain initial blend and add /</a:t>
            </a:r>
            <a:r>
              <a:rPr lang="en-US" b="1" dirty="0" err="1"/>
              <a:t>ew</a:t>
            </a:r>
            <a:r>
              <a:rPr lang="en-US" b="1" dirty="0"/>
              <a:t>/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fly/flew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grow/grew</a:t>
            </a:r>
          </a:p>
          <a:p>
            <a:r>
              <a:rPr lang="en-US" b="1" dirty="0" smtClean="0">
                <a:solidFill>
                  <a:srgbClr val="FF9933"/>
                </a:solidFill>
              </a:rPr>
              <a:t>ORANGE- </a:t>
            </a:r>
            <a:r>
              <a:rPr lang="en-US" b="1" dirty="0"/>
              <a:t>replace /i/ with /u/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FF9933"/>
                </a:solidFill>
              </a:rPr>
              <a:t>fly/flew</a:t>
            </a:r>
            <a:r>
              <a:rPr lang="en-US" dirty="0">
                <a:solidFill>
                  <a:srgbClr val="FF9933"/>
                </a:solidFill>
              </a:rPr>
              <a:t>, know/knew, grow/grew</a:t>
            </a:r>
          </a:p>
        </p:txBody>
      </p:sp>
    </p:spTree>
    <p:extLst>
      <p:ext uri="{BB962C8B-B14F-4D97-AF65-F5344CB8AC3E}">
        <p14:creationId xmlns:p14="http://schemas.microsoft.com/office/powerpoint/2010/main" val="25500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11481" y="17526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know</a:t>
            </a:r>
            <a:endParaRPr lang="en-US" sz="2800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809309" y="16764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knew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65761" y="32766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gr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32766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grew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69571" y="48006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fly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800600" y="4800600"/>
            <a:ext cx="1943100" cy="1028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Arial" pitchFamily="34" charset="0"/>
              </a:rPr>
              <a:t>flew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Palatino Linotype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881" y="275102"/>
            <a:ext cx="8711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Show students that they are smart and already KNOW many right answers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3948" y="6065520"/>
            <a:ext cx="7397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onnecting what they don’t yet know to what they DO know </a:t>
            </a:r>
            <a:r>
              <a:rPr lang="en-US" sz="2000" dirty="0" smtClean="0">
                <a:sym typeface="Wingdings" pitchFamily="2" charset="2"/>
              </a:rPr>
              <a:t>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033790"/>
            <a:ext cx="526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Now I …..		Yesterday I…..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17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295400"/>
            <a:ext cx="7391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Focusing on ……</a:t>
            </a:r>
          </a:p>
          <a:p>
            <a:endParaRPr lang="en-US" sz="4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Present tense conjugation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4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Irregular Past Tense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4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sz="4000" dirty="0" smtClean="0"/>
              <a:t>Prepositions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60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83474"/>
            <a:ext cx="838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b="1" u="sng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IRREGULAR PAST </a:t>
            </a:r>
            <a:r>
              <a:rPr lang="en-US" sz="2800" b="1" u="sng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TENSE ACTIVITY</a:t>
            </a:r>
            <a:endParaRPr lang="en-US" sz="28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572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800" b="1" i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think-thought, buy-bought, fight-FIGHTED!!!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sz="2400" u="sng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sz="2400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lang="en-US" sz="2400" u="sng" dirty="0">
                <a:solidFill>
                  <a:srgbClr val="80008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lang="en-US" sz="2400" u="sng" dirty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l</a:t>
            </a:r>
            <a:r>
              <a:rPr lang="en-US" sz="2400" u="sng" dirty="0">
                <a:solidFill>
                  <a:srgbClr val="FF66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lang="en-US" sz="2400" u="sng" dirty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r</a:t>
            </a:r>
            <a:r>
              <a:rPr lang="en-US" sz="2400" u="sng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-</a:t>
            </a:r>
            <a:r>
              <a:rPr lang="en-US" sz="2400" u="sng" dirty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C</a:t>
            </a:r>
            <a:r>
              <a:rPr lang="en-US" sz="2400" u="sng" dirty="0">
                <a:solidFill>
                  <a:srgbClr val="008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</a:t>
            </a:r>
            <a:r>
              <a:rPr lang="en-US" sz="2400" u="sng" dirty="0">
                <a:solidFill>
                  <a:srgbClr val="CC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</a:t>
            </a:r>
            <a:r>
              <a:rPr lang="en-US" sz="2400" u="sng" dirty="0">
                <a:solidFill>
                  <a:srgbClr val="FF99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</a:t>
            </a:r>
            <a:r>
              <a:rPr lang="en-US" sz="2400" u="sng" dirty="0">
                <a:solidFill>
                  <a:srgbClr val="660066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Irregular Past 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Tense Flash Cards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lvl="1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* Organize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them into groups and look for patterns.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Students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can play with flash cards practicing first with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present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tense, then work in </a:t>
            </a:r>
            <a:r>
              <a:rPr lang="en-US" sz="2400" b="1" i="1" u="sng" dirty="0">
                <a:latin typeface="Calibri" pitchFamily="34" charset="0"/>
                <a:cs typeface="Calibri" pitchFamily="34" charset="0"/>
              </a:rPr>
              <a:t>reverse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/>
            <a:r>
              <a:rPr lang="en-US" sz="2400" dirty="0" smtClean="0">
                <a:latin typeface="Calibri" pitchFamily="34" charset="0"/>
                <a:cs typeface="Calibri" pitchFamily="34" charset="0"/>
              </a:rPr>
              <a:t>* Can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be made into regular one sided cards for students to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different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games; Matching, Go Fish, Old Maid,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etc.</a:t>
            </a:r>
          </a:p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 * Change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ALL to black, remove color cue when writing.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* Teacher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can assess kids to see which ones they know.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* These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can be made by students, used by anyone &amp; taken 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   home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to share with family.</a:t>
            </a:r>
          </a:p>
        </p:txBody>
      </p:sp>
    </p:spTree>
    <p:extLst>
      <p:ext uri="{BB962C8B-B14F-4D97-AF65-F5344CB8AC3E}">
        <p14:creationId xmlns:p14="http://schemas.microsoft.com/office/powerpoint/2010/main" val="13282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225"/>
            <a:ext cx="8610600" cy="650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smtClean="0">
                <a:latin typeface="Calibri" pitchFamily="34" charset="0"/>
                <a:cs typeface="Calibri" pitchFamily="34" charset="0"/>
              </a:rPr>
              <a:t>PREPOSITION </a:t>
            </a:r>
            <a:r>
              <a:rPr lang="en-US" sz="2800" b="1" u="sng" dirty="0">
                <a:latin typeface="Calibri" pitchFamily="34" charset="0"/>
                <a:cs typeface="Calibri" pitchFamily="34" charset="0"/>
              </a:rPr>
              <a:t>ACTIVITIES</a:t>
            </a:r>
          </a:p>
          <a:p>
            <a:endParaRPr lang="en-US" sz="8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500" b="1" u="sng" dirty="0" smtClean="0">
                <a:latin typeface="Calibri" pitchFamily="34" charset="0"/>
                <a:cs typeface="Calibri" pitchFamily="34" charset="0"/>
              </a:rPr>
              <a:t>‘</a:t>
            </a:r>
            <a:r>
              <a:rPr lang="en-US" sz="2500" b="1" u="sng" dirty="0">
                <a:latin typeface="Calibri" pitchFamily="34" charset="0"/>
                <a:cs typeface="Calibri" pitchFamily="34" charset="0"/>
              </a:rPr>
              <a:t>At Saturday’ Floor </a:t>
            </a:r>
            <a:r>
              <a:rPr lang="en-US" sz="2500" b="1" u="sng" dirty="0" smtClean="0">
                <a:latin typeface="Calibri" pitchFamily="34" charset="0"/>
                <a:cs typeface="Calibri" pitchFamily="34" charset="0"/>
              </a:rPr>
              <a:t>Activity</a:t>
            </a: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 Supplies physical sense of “ON” &amp; connects to </a:t>
            </a: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idea of “Smaller pieces/chunks of time”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Put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papers with days of week on the floor or write on tile with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dry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erase marker.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Students walk/jump/leap from day to day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, saying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“ON………..” 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Expand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“On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Saturday, I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played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with my friends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”….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Can include holi</a:t>
            </a:r>
            <a:r>
              <a:rPr lang="en-US" sz="2500" b="1" u="sng" dirty="0">
                <a:latin typeface="Calibri" pitchFamily="34" charset="0"/>
                <a:cs typeface="Calibri" pitchFamily="34" charset="0"/>
              </a:rPr>
              <a:t>day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s: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‘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On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Eid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’, ‘On </a:t>
            </a:r>
            <a:r>
              <a:rPr lang="en-US" sz="2500" dirty="0" err="1">
                <a:latin typeface="Calibri" pitchFamily="34" charset="0"/>
                <a:cs typeface="Calibri" pitchFamily="34" charset="0"/>
              </a:rPr>
              <a:t>Dawali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’, ‘On Christmas’, ‘On my birthday’, etc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5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Put </a:t>
            </a:r>
            <a:r>
              <a:rPr lang="en-US" sz="2500" b="1" u="sng" dirty="0">
                <a:latin typeface="Calibri" pitchFamily="34" charset="0"/>
                <a:cs typeface="Calibri" pitchFamily="34" charset="0"/>
              </a:rPr>
              <a:t>days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together: 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‘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On break’, ‘On vacation’, On the weekend’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6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Extend into writing; make a journal or book. 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Read each other’s journals or books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761" y="288450"/>
            <a:ext cx="1855749" cy="174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6757"/>
            <a:ext cx="8458200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latin typeface="Calibri" pitchFamily="34" charset="0"/>
                <a:cs typeface="Calibri" pitchFamily="34" charset="0"/>
              </a:rPr>
              <a:t>PREPOSITION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ACTIVITIES</a:t>
            </a:r>
          </a:p>
          <a:p>
            <a:pPr lvl="0"/>
            <a:endParaRPr lang="en-US" sz="2400" b="1" u="sng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Months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&amp; Seasons </a:t>
            </a:r>
            <a:r>
              <a:rPr lang="en-US" sz="2400" b="1" u="sng" dirty="0" smtClean="0">
                <a:latin typeface="Calibri" pitchFamily="34" charset="0"/>
                <a:cs typeface="Calibri" pitchFamily="34" charset="0"/>
              </a:rPr>
              <a:t>‘IN’ </a:t>
            </a:r>
            <a:r>
              <a:rPr lang="en-US" sz="2400" b="1" u="sng" dirty="0">
                <a:latin typeface="Calibri" pitchFamily="34" charset="0"/>
                <a:cs typeface="Calibri" pitchFamily="34" charset="0"/>
              </a:rPr>
              <a:t>a Bag Activity</a:t>
            </a:r>
          </a:p>
          <a:p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Supplies physical sense of “IN” </a:t>
            </a: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&amp; “Larger spans of time” b/c larger object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Get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boxes/paper bags/milk crates- something for students to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safely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put over head or stand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in---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NO PLASTIC PLEASE!! </a:t>
            </a:r>
            <a:r>
              <a:rPr lang="en-US" sz="2500" dirty="0">
                <a:latin typeface="Calibri" pitchFamily="34" charset="0"/>
                <a:cs typeface="Calibri" pitchFamily="34" charset="0"/>
                <a:sym typeface="Wingdings"/>
              </a:rPr>
              <a:t>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Decorate each side winter, spring, summer, fall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&amp; corresponding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months.</a:t>
            </a:r>
          </a:p>
          <a:p>
            <a:pPr lvl="0"/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500" dirty="0" smtClean="0">
                <a:latin typeface="Calibri" pitchFamily="34" charset="0"/>
                <a:cs typeface="Calibri" pitchFamily="34" charset="0"/>
              </a:rPr>
              <a:t>3. Stand in or put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paper bag/box on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head; say: “IN…..”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500" dirty="0" smtClean="0">
                <a:latin typeface="Calibri" pitchFamily="34" charset="0"/>
                <a:cs typeface="Calibri" pitchFamily="34" charset="0"/>
              </a:rPr>
              <a:t>4. Expand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to sentences to include topics like; weather, clothing,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things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people do, what it is like in other countries, etc.</a:t>
            </a:r>
          </a:p>
          <a:p>
            <a:pPr lvl="0"/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500" dirty="0" smtClean="0">
                <a:latin typeface="Calibri" pitchFamily="34" charset="0"/>
                <a:cs typeface="Calibri" pitchFamily="34" charset="0"/>
              </a:rPr>
              <a:t>5. Extend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into writing; make journal, book, essay, etc.</a:t>
            </a:r>
          </a:p>
          <a:p>
            <a:pPr lvl="0"/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500" dirty="0" smtClean="0">
                <a:latin typeface="Calibri" pitchFamily="34" charset="0"/>
                <a:cs typeface="Calibri" pitchFamily="34" charset="0"/>
              </a:rPr>
              <a:t>6. Read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each others’ journals or book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9" r="17029"/>
          <a:stretch/>
        </p:blipFill>
        <p:spPr>
          <a:xfrm>
            <a:off x="6781800" y="68679"/>
            <a:ext cx="1828800" cy="210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910"/>
            <a:ext cx="8382000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u="sng" dirty="0" smtClean="0">
                <a:latin typeface="Calibri" pitchFamily="34" charset="0"/>
                <a:cs typeface="Calibri" pitchFamily="34" charset="0"/>
              </a:rPr>
              <a:t>PREPOSITION </a:t>
            </a:r>
            <a:r>
              <a:rPr lang="en-US" sz="2500" b="1" u="sng" dirty="0">
                <a:latin typeface="Calibri" pitchFamily="34" charset="0"/>
                <a:cs typeface="Calibri" pitchFamily="34" charset="0"/>
              </a:rPr>
              <a:t>ACTIVITIES</a:t>
            </a:r>
          </a:p>
          <a:p>
            <a:pPr lvl="0" algn="ctr"/>
            <a:r>
              <a:rPr lang="en-US" sz="800" b="1" dirty="0" smtClean="0">
                <a:latin typeface="Calibri" pitchFamily="34" charset="0"/>
                <a:cs typeface="Calibri" pitchFamily="34" charset="0"/>
              </a:rPr>
              <a:t>      </a:t>
            </a:r>
          </a:p>
          <a:p>
            <a:pPr lvl="0"/>
            <a:endParaRPr lang="en-US" sz="2500" b="1" u="sng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500" b="1" u="sng" dirty="0" smtClean="0">
              <a:latin typeface="Calibri" pitchFamily="34" charset="0"/>
              <a:cs typeface="Calibri" pitchFamily="34" charset="0"/>
            </a:endParaRPr>
          </a:p>
          <a:p>
            <a:pPr lvl="0"/>
            <a:endParaRPr lang="en-US" sz="2500" b="1" u="sng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500" b="1" u="sng" dirty="0" smtClean="0">
                <a:latin typeface="Calibri" pitchFamily="34" charset="0"/>
                <a:cs typeface="Calibri" pitchFamily="34" charset="0"/>
              </a:rPr>
              <a:t>‘My </a:t>
            </a:r>
            <a:r>
              <a:rPr lang="en-US" sz="2500" b="1" u="sng" dirty="0">
                <a:latin typeface="Calibri" pitchFamily="34" charset="0"/>
                <a:cs typeface="Calibri" pitchFamily="34" charset="0"/>
              </a:rPr>
              <a:t>pencil is ON my </a:t>
            </a:r>
            <a:r>
              <a:rPr lang="en-US" sz="2500" b="1" u="sng" dirty="0" smtClean="0">
                <a:latin typeface="Calibri" pitchFamily="34" charset="0"/>
                <a:cs typeface="Calibri" pitchFamily="34" charset="0"/>
              </a:rPr>
              <a:t>classroom’ </a:t>
            </a:r>
            <a:r>
              <a:rPr lang="en-US" sz="2500" b="1" u="sng" dirty="0">
                <a:latin typeface="Calibri" pitchFamily="34" charset="0"/>
                <a:cs typeface="Calibri" pitchFamily="34" charset="0"/>
              </a:rPr>
              <a:t>Walking Activity</a:t>
            </a: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   Personal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Placement Prepositions- ‘to’, ‘in’, ‘at’, ‘on’</a:t>
            </a: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	Supplies physical sense, reinforcing difference.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eriod"/>
            </a:pPr>
            <a:r>
              <a:rPr lang="en-US" sz="2500" dirty="0" smtClean="0">
                <a:latin typeface="Calibri" pitchFamily="34" charset="0"/>
                <a:cs typeface="Calibri" pitchFamily="34" charset="0"/>
              </a:rPr>
              <a:t>Take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students on walk to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places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school whispering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, </a:t>
            </a:r>
            <a:endParaRPr lang="en-US" sz="25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I am walking TO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the library/gym/office.”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STOP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at the door and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say:</a:t>
            </a: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“I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am AT the library/gym/lunchroom.”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P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ass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thru the door into the room and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say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: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25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I am IN the library/gym/lunchroom.”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. Follow up with a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trip 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to the playground repeating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each step:      </a:t>
            </a:r>
          </a:p>
          <a:p>
            <a:r>
              <a:rPr lang="en-US" sz="2500" dirty="0" smtClean="0">
                <a:latin typeface="Calibri" pitchFamily="34" charset="0"/>
                <a:cs typeface="Calibri" pitchFamily="34" charset="0"/>
              </a:rPr>
              <a:t>     “</a:t>
            </a:r>
            <a:r>
              <a:rPr lang="en-US" sz="2500" dirty="0">
                <a:latin typeface="Calibri" pitchFamily="34" charset="0"/>
                <a:cs typeface="Calibri" pitchFamily="34" charset="0"/>
              </a:rPr>
              <a:t>I am walking TO”, “I am AT” &amp; “I am ON the playground!” </a:t>
            </a:r>
            <a:r>
              <a:rPr lang="en-US" sz="25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25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strecker-sayergelene\AppData\Local\Microsoft\Windows\Temporary Internet Files\Content.IE5\M1AOOB27\MC90023316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3" y="647273"/>
            <a:ext cx="2429347" cy="102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recker-sayergelene\AppData\Local\Microsoft\Windows\Temporary Internet Files\Content.IE5\PRA2ZQEG\MC9000602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1447800" cy="152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recker-sayergelene\AppData\Local\Microsoft\Windows\Temporary Internet Files\Content.IE5\6AVCYHI1\MC90006033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66" y="194938"/>
            <a:ext cx="1768450" cy="159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chemeClr val="tx2"/>
                </a:solidFill>
              </a:rPr>
              <a:t>	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Move from using recasts &amp; traditional 			handouts to teach &amp; correct misuses…  </a:t>
            </a:r>
          </a:p>
          <a:p>
            <a:endParaRPr lang="en-US" sz="11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    To providing strategies &amp; techniques 		     for the students to utilize…     </a:t>
            </a:r>
          </a:p>
          <a:p>
            <a:endParaRPr lang="en-US" sz="1100" b="1" dirty="0" smtClean="0">
              <a:solidFill>
                <a:schemeClr val="tx2"/>
              </a:solidFill>
            </a:endParaRPr>
          </a:p>
          <a:p>
            <a:r>
              <a:rPr lang="en-US" sz="3200" b="1" dirty="0" smtClean="0">
                <a:solidFill>
                  <a:schemeClr val="tx2"/>
                </a:solidFill>
              </a:rPr>
              <a:t> Incorporating more </a:t>
            </a:r>
            <a:r>
              <a:rPr lang="en-US" sz="3200" b="1" dirty="0">
                <a:solidFill>
                  <a:schemeClr val="tx2"/>
                </a:solidFill>
              </a:rPr>
              <a:t>discrete listening practice </a:t>
            </a:r>
          </a:p>
          <a:p>
            <a:r>
              <a:rPr lang="en-US" sz="1100" b="1" dirty="0" smtClean="0">
                <a:solidFill>
                  <a:schemeClr val="tx2"/>
                </a:solidFill>
              </a:rPr>
              <a:t>  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</a:rPr>
              <a:t>We put the ability &amp; responsibility	</a:t>
            </a:r>
          </a:p>
          <a:p>
            <a:r>
              <a:rPr lang="en-US" sz="3200" b="1" dirty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</a:rPr>
              <a:t>        for learning in their hands..</a:t>
            </a:r>
          </a:p>
        </p:txBody>
      </p:sp>
      <p:pic>
        <p:nvPicPr>
          <p:cNvPr id="3" name="Picture 4" descr="C:\Documents and Settings\strecker-sayergelene\Local Settings\Temporary Internet Files\Content.IE5\5NAPH5OF\MP9004371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906" y="4597539"/>
            <a:ext cx="1830388" cy="18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4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2360" y="685800"/>
            <a:ext cx="28520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  </a:t>
            </a:r>
            <a:r>
              <a:rPr lang="en-US" sz="4000" b="1" dirty="0" smtClean="0"/>
              <a:t>In the end..</a:t>
            </a:r>
            <a:endParaRPr lang="en-US" sz="4000" b="1" dirty="0"/>
          </a:p>
        </p:txBody>
      </p:sp>
      <p:pic>
        <p:nvPicPr>
          <p:cNvPr id="3" name="Picture 5" descr="MPj0442222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"/>
            <a:ext cx="1376363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MPj044222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7" y="381000"/>
            <a:ext cx="145256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2514600"/>
            <a:ext cx="6299200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A more independent learner =&gt; </a:t>
            </a:r>
          </a:p>
          <a:p>
            <a:pPr>
              <a:lnSpc>
                <a:spcPct val="90000"/>
              </a:lnSpc>
            </a:pPr>
            <a:r>
              <a:rPr lang="en-US" sz="3600" b="1" dirty="0" smtClean="0"/>
              <a:t>			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more competent learner =&gt; </a:t>
            </a:r>
          </a:p>
          <a:p>
            <a:pPr>
              <a:lnSpc>
                <a:spcPct val="90000"/>
              </a:lnSpc>
            </a:pPr>
            <a:r>
              <a:rPr lang="en-US" sz="3600" b="1" dirty="0" smtClean="0"/>
              <a:t>	</a:t>
            </a:r>
            <a:r>
              <a:rPr lang="en-US" sz="3200" b="1" dirty="0" smtClean="0"/>
              <a:t>			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more confident learner =&gt; 			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		        a happier kid!!</a:t>
            </a:r>
          </a:p>
          <a:p>
            <a:pPr>
              <a:lnSpc>
                <a:spcPct val="90000"/>
              </a:lnSpc>
            </a:pPr>
            <a:endParaRPr lang="en-US" sz="3200" b="1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 </a:t>
            </a:r>
          </a:p>
        </p:txBody>
      </p:sp>
      <p:pic>
        <p:nvPicPr>
          <p:cNvPr id="6" name="Picture 7" descr="MPj0442243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15" y="2895600"/>
            <a:ext cx="1879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667000"/>
            <a:ext cx="81534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 smtClean="0"/>
              <a:t>For FREE copies of the cards to print out go to </a:t>
            </a:r>
            <a:r>
              <a:rPr lang="en-US" sz="3200" b="1" dirty="0" smtClean="0">
                <a:hlinkClick r:id="rId2"/>
              </a:rPr>
              <a:t>www.eslanswers.com</a:t>
            </a:r>
            <a:endParaRPr lang="en-US" sz="3200" b="1" dirty="0"/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Click on ‘Innovative Teaching Ideas’</a:t>
            </a:r>
          </a:p>
          <a:p>
            <a:pPr>
              <a:lnSpc>
                <a:spcPct val="90000"/>
              </a:lnSpc>
            </a:pPr>
            <a:r>
              <a:rPr lang="en-US" sz="3200" b="1" dirty="0" smtClean="0"/>
              <a:t> </a:t>
            </a:r>
            <a:r>
              <a:rPr lang="en-US" sz="3200" b="1" dirty="0"/>
              <a:t> </a:t>
            </a:r>
            <a:r>
              <a:rPr lang="en-US" sz="3200" b="1" dirty="0" smtClean="0"/>
              <a:t> &amp; look for titles “Innovative Grammar”</a:t>
            </a:r>
          </a:p>
          <a:p>
            <a:pPr>
              <a:lnSpc>
                <a:spcPct val="90000"/>
              </a:lnSpc>
            </a:pPr>
            <a:endParaRPr lang="en-US" sz="3200" b="1" dirty="0"/>
          </a:p>
          <a:p>
            <a:pPr>
              <a:lnSpc>
                <a:spcPct val="90000"/>
              </a:lnSpc>
            </a:pPr>
            <a:r>
              <a:rPr lang="en-US" sz="3200" b="1" dirty="0" smtClean="0"/>
              <a:t> They will be assessible until Nov 5th </a:t>
            </a:r>
            <a:r>
              <a:rPr lang="en-US" sz="3200" b="1" dirty="0" smtClean="0">
                <a:sym typeface="Wingdings" pitchFamily="2" charset="2"/>
              </a:rPr>
              <a:t></a:t>
            </a:r>
            <a:r>
              <a:rPr lang="en-US" sz="3200" b="1" dirty="0" smtClean="0"/>
              <a:t>   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9" y="304800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8183651" cy="6278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Corrective Feedback</a:t>
            </a:r>
          </a:p>
          <a:p>
            <a:endParaRPr lang="en-US" sz="3200" dirty="0"/>
          </a:p>
          <a:p>
            <a:r>
              <a:rPr lang="en-US" sz="3200" dirty="0" smtClean="0"/>
              <a:t>Types of Errors students make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Phonological/Pronunciation  29%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Grammatical                             56% 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Lexical                                       11%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Content		          		  6% </a:t>
            </a:r>
          </a:p>
          <a:p>
            <a:pPr marL="285750" indent="-285750">
              <a:buFontTx/>
              <a:buChar char="-"/>
            </a:pPr>
            <a:r>
              <a:rPr lang="en-US" sz="3200" dirty="0" smtClean="0"/>
              <a:t>Discourse                                    8%</a:t>
            </a:r>
          </a:p>
          <a:p>
            <a:pPr marL="285750" indent="-285750">
              <a:buFontTx/>
              <a:buChar char="-"/>
            </a:pPr>
            <a:endParaRPr lang="en-US" sz="3200" dirty="0"/>
          </a:p>
          <a:p>
            <a:r>
              <a:rPr lang="en-US" sz="3200" dirty="0" smtClean="0"/>
              <a:t>Lexical errors were the most commonly </a:t>
            </a:r>
          </a:p>
          <a:p>
            <a:r>
              <a:rPr lang="en-US" sz="3200" dirty="0" smtClean="0"/>
              <a:t>corrected. </a:t>
            </a:r>
            <a:r>
              <a:rPr lang="en-US" sz="3200" dirty="0"/>
              <a:t>C</a:t>
            </a:r>
            <a:r>
              <a:rPr lang="en-US" sz="3200" dirty="0" smtClean="0"/>
              <a:t>onsidered the easiest to correct. </a:t>
            </a:r>
          </a:p>
          <a:p>
            <a:endParaRPr lang="en-US" sz="3200" dirty="0"/>
          </a:p>
          <a:p>
            <a:r>
              <a:rPr lang="en-US" dirty="0" smtClean="0"/>
              <a:t>Chadron, 1988</a:t>
            </a:r>
          </a:p>
        </p:txBody>
      </p:sp>
      <p:pic>
        <p:nvPicPr>
          <p:cNvPr id="1026" name="Picture 2" descr="C:\Users\strecker-sayergelene\AppData\Local\Microsoft\Windows\Temporary Internet Files\Content.IE5\107RCAAF\MP90040933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54" y="128230"/>
            <a:ext cx="2209800" cy="147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6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6106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			Error Correction &amp; Types:</a:t>
            </a:r>
          </a:p>
          <a:p>
            <a:endParaRPr lang="en-US" sz="900" dirty="0"/>
          </a:p>
          <a:p>
            <a:r>
              <a:rPr lang="en-US" sz="2800" dirty="0" smtClean="0"/>
              <a:t>	       		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		Teacher Feedback Student </a:t>
            </a:r>
            <a:r>
              <a:rPr lang="en-US" sz="2800" dirty="0"/>
              <a:t>R</a:t>
            </a:r>
            <a:r>
              <a:rPr lang="en-US" sz="2800" dirty="0" smtClean="0"/>
              <a:t>epair</a:t>
            </a:r>
          </a:p>
          <a:p>
            <a:endParaRPr lang="en-US" sz="800" dirty="0" smtClean="0"/>
          </a:p>
          <a:p>
            <a:r>
              <a:rPr lang="en-US" sz="2800" dirty="0" smtClean="0"/>
              <a:t>Recast 			55%			  0%</a:t>
            </a:r>
          </a:p>
          <a:p>
            <a:r>
              <a:rPr lang="en-US" sz="2800" dirty="0" smtClean="0"/>
              <a:t>Clarification</a:t>
            </a:r>
            <a:r>
              <a:rPr lang="en-US" sz="2800" dirty="0"/>
              <a:t> Request</a:t>
            </a:r>
            <a:r>
              <a:rPr lang="en-US" sz="2800" dirty="0" smtClean="0"/>
              <a:t>	11%			20%	</a:t>
            </a:r>
          </a:p>
          <a:p>
            <a:r>
              <a:rPr lang="en-US" sz="2800" dirty="0" smtClean="0"/>
              <a:t>Elicitation			14%			43%</a:t>
            </a:r>
          </a:p>
          <a:p>
            <a:r>
              <a:rPr lang="en-US" sz="2800" dirty="0" smtClean="0"/>
              <a:t>Metalinguistic	  	  8%			26%</a:t>
            </a:r>
            <a:endParaRPr lang="en-US" sz="2800" dirty="0"/>
          </a:p>
          <a:p>
            <a:r>
              <a:rPr lang="en-US" sz="2800" dirty="0" smtClean="0"/>
              <a:t>Explicit Correction	  7%			  0%</a:t>
            </a:r>
          </a:p>
          <a:p>
            <a:r>
              <a:rPr lang="en-US" sz="2800" dirty="0" smtClean="0"/>
              <a:t>Repetition	 		  5%			11%</a:t>
            </a:r>
          </a:p>
          <a:p>
            <a:endParaRPr lang="en-US" sz="800" dirty="0" smtClean="0"/>
          </a:p>
          <a:p>
            <a:r>
              <a:rPr lang="en-US" dirty="0" smtClean="0"/>
              <a:t>*</a:t>
            </a:r>
            <a:r>
              <a:rPr lang="en-US" dirty="0"/>
              <a:t>Elicitation draws attention to error but doesn’t provide answer.</a:t>
            </a:r>
          </a:p>
          <a:p>
            <a:endParaRPr lang="en-US" sz="800" dirty="0" smtClean="0"/>
          </a:p>
          <a:p>
            <a:r>
              <a:rPr lang="en-US" sz="2800" dirty="0" smtClean="0"/>
              <a:t>Proposition: </a:t>
            </a:r>
            <a:r>
              <a:rPr lang="en-US" sz="2600" dirty="0" smtClean="0"/>
              <a:t>Change the way we provide feedback &amp;</a:t>
            </a:r>
          </a:p>
          <a:p>
            <a:r>
              <a:rPr lang="en-US" sz="2600" dirty="0" smtClean="0"/>
              <a:t>utilize more innovative ways to teach &amp; learn grammar.</a:t>
            </a:r>
          </a:p>
          <a:p>
            <a:endParaRPr lang="en-US" sz="1000" dirty="0" smtClean="0"/>
          </a:p>
          <a:p>
            <a:r>
              <a:rPr lang="en-US" dirty="0" err="1" smtClean="0"/>
              <a:t>Loewen</a:t>
            </a:r>
            <a:r>
              <a:rPr lang="en-US" dirty="0" smtClean="0"/>
              <a:t>, S., 2007 / </a:t>
            </a:r>
            <a:r>
              <a:rPr lang="en-US" dirty="0" err="1" smtClean="0"/>
              <a:t>Tedick</a:t>
            </a:r>
            <a:r>
              <a:rPr lang="en-US" dirty="0" smtClean="0"/>
              <a:t>, D. &amp; de </a:t>
            </a:r>
            <a:r>
              <a:rPr lang="en-US" dirty="0" err="1" smtClean="0"/>
              <a:t>Gortari</a:t>
            </a:r>
            <a:r>
              <a:rPr lang="en-US" dirty="0" smtClean="0"/>
              <a:t>, B., 1998</a:t>
            </a:r>
            <a:endParaRPr lang="en-US" dirty="0"/>
          </a:p>
        </p:txBody>
      </p:sp>
      <p:pic>
        <p:nvPicPr>
          <p:cNvPr id="2052" name="Picture 4" descr="C:\Users\strecker-sayergelene\AppData\Local\Microsoft\Windows\Temporary Internet Files\Content.IE5\M1AOOB27\MP90043937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56" y="152400"/>
            <a:ext cx="240373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4949" y="457200"/>
            <a:ext cx="8305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Why might students have difficulty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with discrete language points?</a:t>
            </a:r>
          </a:p>
          <a:p>
            <a:endParaRPr lang="en-US" sz="800" dirty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- Language interference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- Learning to reading, write, listen &amp;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speak simultaneously</a:t>
            </a:r>
          </a:p>
          <a:p>
            <a:pPr algn="ctr"/>
            <a:r>
              <a:rPr lang="en-US" sz="3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en-US" sz="3200" dirty="0" smtClean="0">
                <a:latin typeface="Calibri" pitchFamily="34" charset="0"/>
                <a:cs typeface="Calibri" pitchFamily="34" charset="0"/>
              </a:rPr>
              <a:t>Listening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is the first step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pPr algn="ctr"/>
            <a:r>
              <a:rPr lang="en-US" sz="8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Move from listening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in a general/broad way. </a:t>
            </a:r>
          </a:p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Part of the process is retraining their ears to ‘hear’ the smaller sounds/elements in language. 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4" descr="C:\Users\strecker-sayergelene\AppData\Local\Microsoft\Windows\Temporary Internet Files\Content.IE5\PRA2ZQEG\MC90007873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022" y="609600"/>
            <a:ext cx="2524669" cy="26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1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38200"/>
            <a:ext cx="4343400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u="sng" dirty="0" smtClean="0"/>
              <a:t/>
            </a:r>
            <a:br>
              <a:rPr lang="en-US" sz="4800" u="sng" dirty="0" smtClean="0"/>
            </a:br>
            <a:r>
              <a:rPr lang="en-US" sz="4800" u="sng" dirty="0"/>
              <a:t/>
            </a:r>
            <a:br>
              <a:rPr lang="en-US" sz="4800" u="sng" dirty="0"/>
            </a:br>
            <a:r>
              <a:rPr lang="en-US" sz="4800" u="sng" dirty="0" smtClean="0"/>
              <a:t/>
            </a:r>
            <a:br>
              <a:rPr lang="en-US" sz="4800" u="sng" dirty="0" smtClean="0"/>
            </a:br>
            <a:r>
              <a:rPr lang="en-US" sz="4800" u="sng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4800" u="sng" dirty="0">
                <a:latin typeface="Calibri" pitchFamily="34" charset="0"/>
                <a:cs typeface="Calibri" pitchFamily="34" charset="0"/>
              </a:rPr>
              <a:t>to do</a:t>
            </a:r>
            <a:r>
              <a:rPr lang="en-US" sz="4800" dirty="0" smtClean="0">
                <a:latin typeface="Calibri" pitchFamily="34" charset="0"/>
                <a:cs typeface="Calibri" pitchFamily="34" charset="0"/>
              </a:rPr>
              <a:t>???</a:t>
            </a:r>
            <a:r>
              <a:rPr lang="en-US" sz="48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4800" dirty="0">
                <a:latin typeface="Calibri" pitchFamily="34" charset="0"/>
                <a:cs typeface="Calibri" pitchFamily="34" charset="0"/>
              </a:rPr>
            </a:b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  <a:defRPr/>
            </a:pPr>
            <a:r>
              <a:rPr lang="en-US" sz="40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Move beyond recasts…</a:t>
            </a:r>
          </a:p>
          <a:p>
            <a:pPr marL="114300" indent="0">
              <a:buNone/>
              <a:defRPr/>
            </a:pPr>
            <a:endParaRPr lang="en-US" sz="4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Help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students </a:t>
            </a:r>
          </a:p>
          <a:p>
            <a:pPr marL="114300" indent="0">
              <a:buNone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break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cycle, </a:t>
            </a:r>
          </a:p>
          <a:p>
            <a:pPr marL="114300" indent="0">
              <a:buNone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break old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habits </a:t>
            </a:r>
          </a:p>
          <a:p>
            <a:pPr marL="114300" indent="0">
              <a:buNone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and 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 better ones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by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en-US" sz="4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using 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these techniques</a:t>
            </a: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!!!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7" descr="MPj044218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4320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0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620000" cy="6096000"/>
          </a:xfrm>
        </p:spPr>
        <p:txBody>
          <a:bodyPr>
            <a:normAutofit fontScale="92500" lnSpcReduction="10000"/>
          </a:bodyPr>
          <a:lstStyle/>
          <a:p>
            <a:pPr marL="1051560" lvl="3" indent="0" algn="ctr">
              <a:buNone/>
              <a:defRPr/>
            </a:pPr>
            <a:endParaRPr lang="en-US" sz="3400" b="1" dirty="0" smtClean="0">
              <a:solidFill>
                <a:schemeClr val="tx2"/>
              </a:solidFill>
            </a:endParaRPr>
          </a:p>
          <a:p>
            <a:pPr marL="1051560" lvl="3" indent="0" algn="ctr">
              <a:buNone/>
              <a:defRPr/>
            </a:pPr>
            <a:r>
              <a:rPr lang="en-US" sz="3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3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BRAIN is dynamic </a:t>
            </a:r>
          </a:p>
          <a:p>
            <a:pPr marL="1051560" lvl="3" indent="0" algn="ctr">
              <a:buNone/>
              <a:defRPr/>
            </a:pPr>
            <a:r>
              <a:rPr lang="en-US" sz="105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     </a:t>
            </a:r>
          </a:p>
          <a:p>
            <a:pPr marL="1051560" lvl="3" indent="0" algn="ctr">
              <a:buNone/>
              <a:defRPr/>
            </a:pPr>
            <a:r>
              <a:rPr lang="en-US" sz="34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               &amp; </a:t>
            </a:r>
            <a:r>
              <a:rPr lang="en-US" sz="34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thrives on novelty!!</a:t>
            </a:r>
            <a:r>
              <a:rPr lang="en-US" sz="3400" b="1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3400" b="1" dirty="0">
                <a:latin typeface="Calibri" pitchFamily="34" charset="0"/>
                <a:cs typeface="Calibri" pitchFamily="34" charset="0"/>
              </a:rPr>
            </a:br>
            <a:endParaRPr lang="en-US" sz="3400" b="1" dirty="0">
              <a:latin typeface="Calibri" pitchFamily="34" charset="0"/>
              <a:cs typeface="Calibri" pitchFamily="34" charset="0"/>
            </a:endParaRPr>
          </a:p>
          <a:p>
            <a:pPr marL="114300" indent="0" algn="ctr">
              <a:buNone/>
              <a:defRPr/>
            </a:pPr>
            <a:endParaRPr lang="en-US" sz="1000" dirty="0">
              <a:latin typeface="Calibri" pitchFamily="34" charset="0"/>
              <a:cs typeface="Calibri" pitchFamily="34" charset="0"/>
            </a:endParaRPr>
          </a:p>
          <a:p>
            <a:pPr marL="114300" indent="0" algn="ctr">
              <a:buNone/>
              <a:defRPr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So 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use take advantage of it </a:t>
            </a:r>
          </a:p>
          <a:p>
            <a:pPr marL="114300" indent="0">
              <a:buNone/>
              <a:defRPr/>
            </a:pP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hen teaching &amp; </a:t>
            </a:r>
          </a:p>
          <a:p>
            <a:pPr marL="114300" indent="0"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designing strategies… </a:t>
            </a:r>
          </a:p>
          <a:p>
            <a:pPr marL="114300" indent="0">
              <a:buNone/>
              <a:defRPr/>
            </a:pPr>
            <a:endParaRPr lang="en-US" sz="36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114300" indent="0"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It is not only </a:t>
            </a:r>
            <a:r>
              <a:rPr lang="en-US" sz="3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fun</a:t>
            </a: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</a:p>
          <a:p>
            <a:pPr marL="114300" indent="0">
              <a:buNone/>
              <a:defRPr/>
            </a:pPr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	   but also </a:t>
            </a:r>
            <a:r>
              <a:rPr lang="en-US" sz="36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effective</a:t>
            </a:r>
            <a:r>
              <a:rPr lang="en-US" sz="36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!!</a:t>
            </a:r>
            <a:endParaRPr lang="en-US" sz="36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600" b="1" dirty="0"/>
          </a:p>
        </p:txBody>
      </p:sp>
      <p:pic>
        <p:nvPicPr>
          <p:cNvPr id="4" name="Picture 6" descr="MPj0438746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04606"/>
            <a:ext cx="26289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Pj0438727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" y="609600"/>
            <a:ext cx="2209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30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203902"/>
            <a:ext cx="5410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Show them how to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pPr lvl="1"/>
            <a:endParaRPr lang="en-U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Blip>
                <a:blip r:embed="rId2"/>
              </a:buBlip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STOP… 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Blip>
                <a:blip r:embed="rId3"/>
              </a:buBlip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Think about a strategy…</a:t>
            </a:r>
          </a:p>
          <a:p>
            <a:pPr lvl="1"/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Blip>
                <a:blip r:embed="rId4"/>
              </a:buBlip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Apply it!</a:t>
            </a:r>
          </a:p>
        </p:txBody>
      </p:sp>
      <p:pic>
        <p:nvPicPr>
          <p:cNvPr id="3" name="Picture 4" descr="MPj04421770000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195638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334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rPr>
              <a:t>key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is to hand over ownership of learning by 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directly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teaching students </a:t>
            </a: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how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to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build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their metacognition, so they…</a:t>
            </a:r>
            <a:b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can create &amp; use relevant strategies to help them recall information &amp; become independent learners.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599"/>
            <a:ext cx="8001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PRESENT TENSE VERB CONJUGATION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8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pPr algn="ctr"/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STOPS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&amp; </a:t>
            </a:r>
            <a:r>
              <a:rPr lang="en-US" sz="32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 Visual Activity for Understanding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!!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0" algn="ctr"/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Use Traffic Signal TO </a:t>
            </a:r>
            <a:r>
              <a:rPr lang="en-US" sz="2800" b="1" i="1" u="sng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SIGNAL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STUDENTS!!</a:t>
            </a:r>
          </a:p>
          <a:p>
            <a:pPr lvl="1" algn="ctr"/>
            <a:endParaRPr lang="en-US" sz="2800" b="1" u="sng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ctr"/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ingular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top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add</a:t>
            </a:r>
            <a:r>
              <a:rPr lang="en-US" sz="2800" b="1" u="sng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/</a:t>
            </a:r>
            <a:r>
              <a:rPr lang="en-US" sz="2800" b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/</a:t>
            </a:r>
          </a:p>
          <a:p>
            <a:pPr lvl="1" algn="ctr"/>
            <a:endParaRPr lang="en-US" sz="28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 algn="ctr"/>
            <a:r>
              <a:rPr lang="en-US" sz="280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Plural-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Keep on </a:t>
            </a:r>
            <a:r>
              <a:rPr lang="en-US" sz="2800" b="1" dirty="0" err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GO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ing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Students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must understand concept of singular/plural</a:t>
            </a:r>
          </a:p>
          <a:p>
            <a:pPr lvl="1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Students must also understand sentence order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S-V</a:t>
            </a:r>
            <a:endParaRPr lang="en-US" sz="2000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7" y="685800"/>
            <a:ext cx="15335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7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753</TotalTime>
  <Words>768</Words>
  <Application>Microsoft Office PowerPoint</Application>
  <PresentationFormat>On-screen Show (4:3)</PresentationFormat>
  <Paragraphs>328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Executive</vt:lpstr>
      <vt:lpstr>Welcome to….     Innovative Techniques to Clear-Up the   Most Common Grammatical Misuses  “Make abstract grammar concepts more concrete. Discover fun and effective techniques to correct  common errors.”  By Gelene Strecker-Sayer, NBCT ESOL Teacher/ELD Specialist MIDTESOL Conference - October 21 &amp; 22, 2011 - St. Louis, MO gelene@eslanswers.com</vt:lpstr>
      <vt:lpstr>PowerPoint Presentation</vt:lpstr>
      <vt:lpstr>PowerPoint Presentation</vt:lpstr>
      <vt:lpstr>PowerPoint Presentation</vt:lpstr>
      <vt:lpstr>PowerPoint Presentation</vt:lpstr>
      <vt:lpstr>   What to do???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to….     Innovative Techniques to Clear-Up the  Most Common Grammatical Misuses   “Make abstract grammar concepts more concrete! Discover fun and effective techniques to correct common errors.”  By Gelene Strecker-Sayer, NBCT</dc:title>
  <dc:creator>RSD</dc:creator>
  <cp:lastModifiedBy>RSD</cp:lastModifiedBy>
  <cp:revision>83</cp:revision>
  <dcterms:created xsi:type="dcterms:W3CDTF">2011-09-18T20:48:55Z</dcterms:created>
  <dcterms:modified xsi:type="dcterms:W3CDTF">2011-10-20T02:15:55Z</dcterms:modified>
</cp:coreProperties>
</file>